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  <p:sldMasterId id="2147483746" r:id="rId2"/>
    <p:sldMasterId id="2147483784" r:id="rId3"/>
  </p:sldMasterIdLst>
  <p:notesMasterIdLst>
    <p:notesMasterId r:id="rId20"/>
  </p:notesMasterIdLst>
  <p:sldIdLst>
    <p:sldId id="327" r:id="rId4"/>
    <p:sldId id="356" r:id="rId5"/>
    <p:sldId id="391" r:id="rId6"/>
    <p:sldId id="393" r:id="rId7"/>
    <p:sldId id="358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5" r:id="rId18"/>
    <p:sldId id="406" r:id="rId1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9E4"/>
    <a:srgbClr val="334286"/>
    <a:srgbClr val="AFEAFF"/>
    <a:srgbClr val="71DAFF"/>
    <a:srgbClr val="DA0000"/>
    <a:srgbClr val="FFC32E"/>
    <a:srgbClr val="FFD365"/>
    <a:srgbClr val="E1D473"/>
    <a:srgbClr val="E1002B"/>
    <a:srgbClr val="006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80" d="100"/>
          <a:sy n="80" d="100"/>
        </p:scale>
        <p:origin x="-96" y="-720"/>
      </p:cViewPr>
      <p:guideLst>
        <p:guide orient="horz" pos="142"/>
        <p:guide orient="horz" pos="3906"/>
        <p:guide pos="1278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11111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2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672008644760466E-2"/>
          <c:y val="8.1328205063584527E-2"/>
          <c:w val="0.84097524637688159"/>
          <c:h val="0.67532053579525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родившихся</c:v>
                </c:pt>
              </c:strCache>
            </c:strRef>
          </c:tx>
          <c:spPr>
            <a:solidFill>
              <a:srgbClr val="FFC33E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112</a:t>
                    </a:r>
                    <a:r>
                      <a:rPr lang="ru-RU" sz="1800" smtClean="0">
                        <a:solidFill>
                          <a:srgbClr val="FFC33E"/>
                        </a:solidFill>
                      </a:rPr>
                      <a:t>,</a:t>
                    </a:r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83</a:t>
                    </a:r>
                    <a:r>
                      <a:rPr lang="ru-RU" sz="1800" smtClean="0">
                        <a:solidFill>
                          <a:srgbClr val="FFC33E"/>
                        </a:solidFill>
                      </a:rPr>
                      <a:t>,</a:t>
                    </a:r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99</a:t>
                    </a:r>
                    <a:r>
                      <a:rPr lang="ru-RU" sz="1800" smtClean="0">
                        <a:solidFill>
                          <a:srgbClr val="FFC33E"/>
                        </a:solidFill>
                      </a:rPr>
                      <a:t>,</a:t>
                    </a:r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64</a:t>
                    </a:r>
                    <a:r>
                      <a:rPr lang="ru-RU" sz="1800" smtClean="0">
                        <a:solidFill>
                          <a:srgbClr val="FFC33E"/>
                        </a:solidFill>
                      </a:rPr>
                      <a:t>,</a:t>
                    </a:r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29</a:t>
                    </a:r>
                    <a:r>
                      <a:rPr lang="ru-RU" sz="1800" smtClean="0">
                        <a:solidFill>
                          <a:srgbClr val="FFC33E"/>
                        </a:solidFill>
                      </a:rPr>
                      <a:t>,</a:t>
                    </a:r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110</a:t>
                    </a:r>
                    <a:r>
                      <a:rPr lang="ru-RU" sz="1800" smtClean="0">
                        <a:solidFill>
                          <a:srgbClr val="FFC33E"/>
                        </a:solidFill>
                      </a:rPr>
                      <a:t>,</a:t>
                    </a:r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115</a:t>
                    </a:r>
                    <a:r>
                      <a:rPr lang="ru-RU" sz="1800" smtClean="0">
                        <a:solidFill>
                          <a:srgbClr val="FFC33E"/>
                        </a:solidFill>
                      </a:rPr>
                      <a:t>,</a:t>
                    </a:r>
                    <a:r>
                      <a:rPr lang="en-US" sz="1800" smtClean="0">
                        <a:solidFill>
                          <a:srgbClr val="FFC33E"/>
                        </a:solidFill>
                      </a:rPr>
                      <a:t>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C33E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112.5</c:v>
                </c:pt>
                <c:pt idx="1">
                  <c:v>83.1</c:v>
                </c:pt>
                <c:pt idx="2">
                  <c:v>99.8</c:v>
                </c:pt>
                <c:pt idx="3">
                  <c:v>64.400000000000006</c:v>
                </c:pt>
                <c:pt idx="4">
                  <c:v>29.3</c:v>
                </c:pt>
                <c:pt idx="5">
                  <c:v>110.6</c:v>
                </c:pt>
                <c:pt idx="6">
                  <c:v>115.4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9408640"/>
        <c:axId val="4945958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 w="28575">
              <a:solidFill>
                <a:srgbClr val="204B82"/>
              </a:solidFill>
            </a:ln>
            <a:effectLst/>
          </c:spPr>
          <c:marker>
            <c:symbol val="square"/>
            <c:size val="6"/>
            <c:spPr>
              <a:solidFill>
                <a:srgbClr val="204B82"/>
              </a:solidFill>
              <a:ln w="28575">
                <a:solidFill>
                  <a:srgbClr val="204B82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50</a:t>
                    </a:r>
                    <a:r>
                      <a:rPr lang="ru-RU" sz="1800" smtClean="0"/>
                      <a:t>,</a:t>
                    </a:r>
                    <a:r>
                      <a:rPr lang="en-US" sz="1800" smtClean="0"/>
                      <a:t>6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37</a:t>
                    </a:r>
                    <a:r>
                      <a:rPr lang="ru-RU" sz="1800" smtClean="0"/>
                      <a:t>,</a:t>
                    </a:r>
                    <a:r>
                      <a:rPr lang="en-US" sz="1800" smtClean="0"/>
                      <a:t>0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31</a:t>
                    </a:r>
                    <a:r>
                      <a:rPr lang="ru-RU" sz="1800" smtClean="0"/>
                      <a:t>,</a:t>
                    </a:r>
                    <a:r>
                      <a:rPr lang="en-US" sz="1800" smtClean="0"/>
                      <a:t>3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655517303664007E-2"/>
                  <c:y val="4.861305291096151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28</a:t>
                    </a:r>
                    <a:r>
                      <a:rPr lang="ru-RU" sz="1800" dirty="0" smtClean="0"/>
                      <a:t>,</a:t>
                    </a:r>
                    <a:r>
                      <a:rPr lang="en-US" sz="1800" dirty="0" smtClean="0"/>
                      <a:t>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592275873720234E-2"/>
                  <c:y val="3.410859473830431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17</a:t>
                    </a:r>
                    <a:r>
                      <a:rPr lang="ru-RU" sz="1800" dirty="0" smtClean="0"/>
                      <a:t>,</a:t>
                    </a:r>
                    <a:r>
                      <a:rPr lang="en-US" sz="1800" dirty="0" smtClean="0"/>
                      <a:t>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126064994666605E-2"/>
                  <c:y val="8.149955000193305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65</a:t>
                    </a:r>
                    <a:r>
                      <a:rPr lang="ru-RU" sz="1800" dirty="0" smtClean="0"/>
                      <a:t>,</a:t>
                    </a:r>
                    <a:r>
                      <a:rPr lang="en-US" sz="1800" dirty="0" smtClean="0"/>
                      <a:t>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74</a:t>
                    </a:r>
                    <a:r>
                      <a:rPr lang="ru-RU" sz="1800" smtClean="0"/>
                      <a:t>,</a:t>
                    </a:r>
                    <a:r>
                      <a:rPr lang="en-US" sz="1800" smtClean="0"/>
                      <a:t>8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6096074105227639E-2"/>
                  <c:y val="2.5775897311211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6331396251176616E-2"/>
                  <c:y val="3.6269859254899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204B82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50.6</c:v>
                </c:pt>
                <c:pt idx="1">
                  <c:v>37</c:v>
                </c:pt>
                <c:pt idx="2">
                  <c:v>31.3</c:v>
                </c:pt>
                <c:pt idx="3">
                  <c:v>28.7</c:v>
                </c:pt>
                <c:pt idx="4">
                  <c:v>17.8</c:v>
                </c:pt>
                <c:pt idx="5">
                  <c:v>65.3</c:v>
                </c:pt>
                <c:pt idx="6">
                  <c:v>74.8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E30-4970-8F04-A14FD0426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08640"/>
        <c:axId val="49459584"/>
      </c:lineChart>
      <c:catAx>
        <c:axId val="494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9459584"/>
        <c:crosses val="autoZero"/>
        <c:auto val="1"/>
        <c:lblAlgn val="ctr"/>
        <c:lblOffset val="100"/>
        <c:noMultiLvlLbl val="0"/>
      </c:catAx>
      <c:valAx>
        <c:axId val="494595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940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20"/>
      <c:rAngAx val="0"/>
      <c:perspective val="30"/>
    </c:view3D>
    <c:floor>
      <c:thickness val="0"/>
      <c:spPr>
        <a:noFill/>
        <a:ln>
          <a:noFill/>
        </a:ln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3.3608719993457936E-2"/>
          <c:y val="8.1328205063584527E-2"/>
          <c:w val="0.93370309912212357"/>
          <c:h val="0.718140046950847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родившихся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637499081473292E-2"/>
                  <c:y val="2.854408317726507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1060</a:t>
                    </a:r>
                    <a:r>
                      <a:rPr lang="ru-RU" sz="1600" dirty="0" smtClean="0"/>
                      <a:t>,</a:t>
                    </a:r>
                    <a:r>
                      <a:rPr lang="en-US" sz="1600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12398844501154E-2"/>
                  <c:y val="5.709041409712225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1101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09404741985202E-2"/>
                  <c:y val="8.56389927595715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</a:t>
                    </a:r>
                    <a:r>
                      <a:rPr lang="ru-RU" dirty="0" smtClean="0"/>
                      <a:t>1,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045643155242326E-3"/>
                  <c:y val="2.85463309198571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9015702130082804E-3"/>
                  <c:y val="8.56389927595715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1214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1060</c:v>
                </c:pt>
                <c:pt idx="1">
                  <c:v>1101.0999999999999</c:v>
                </c:pt>
                <c:pt idx="2">
                  <c:v>1081.2</c:v>
                </c:pt>
                <c:pt idx="3">
                  <c:v>1172.8</c:v>
                </c:pt>
                <c:pt idx="4">
                  <c:v>1214.8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 w="2857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091116092370868E-2"/>
                  <c:y val="8.56389927595715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726920123884061E-2"/>
                  <c:y val="2.854633091985771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68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44717993439523E-2"/>
                  <c:y val="5.70926618397149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28240662988702E-2"/>
                  <c:y val="5.709266183971437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751494576015823E-2"/>
                  <c:y val="5.70926618397149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312</c:v>
                </c:pt>
                <c:pt idx="1">
                  <c:v>468.2</c:v>
                </c:pt>
                <c:pt idx="2">
                  <c:v>484.5</c:v>
                </c:pt>
                <c:pt idx="3">
                  <c:v>647</c:v>
                </c:pt>
                <c:pt idx="4">
                  <c:v>602.5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30-4970-8F04-A14FD0426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645632"/>
        <c:axId val="48709632"/>
        <c:axId val="0"/>
      </c:bar3DChart>
      <c:catAx>
        <c:axId val="486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709632"/>
        <c:crosses val="autoZero"/>
        <c:auto val="1"/>
        <c:lblAlgn val="ctr"/>
        <c:lblOffset val="100"/>
        <c:noMultiLvlLbl val="0"/>
      </c:catAx>
      <c:valAx>
        <c:axId val="487096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86456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E6B8E-D0B7-4818-A177-437FA6EEB3E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EE1EA-05DF-4214-9E41-96FE0C023874}">
      <dgm:prSet phldrT="[Текст]" custT="1"/>
      <dgm:spPr>
        <a:solidFill>
          <a:srgbClr val="C0C9E4"/>
        </a:solidFill>
      </dgm:spPr>
      <dgm:t>
        <a:bodyPr/>
        <a:lstStyle/>
        <a:p>
          <a:r>
            <a:rPr lang="ru-RU" sz="2000" dirty="0" smtClean="0"/>
            <a:t>№ ИЖС «Сведения о построенных населением жилых домах»</a:t>
          </a:r>
          <a:endParaRPr lang="ru-RU" sz="2000" dirty="0"/>
        </a:p>
      </dgm:t>
    </dgm:pt>
    <dgm:pt modelId="{54CA006D-3A31-44CA-AFDE-8F6C28BC17DD}" type="parTrans" cxnId="{DCA7E3B8-5CF0-48BC-BF5C-7DE527D34001}">
      <dgm:prSet/>
      <dgm:spPr/>
      <dgm:t>
        <a:bodyPr/>
        <a:lstStyle/>
        <a:p>
          <a:endParaRPr lang="ru-RU"/>
        </a:p>
      </dgm:t>
    </dgm:pt>
    <dgm:pt modelId="{4E7F1B9C-E156-4DA7-9811-BE81AA957AFD}" type="sibTrans" cxnId="{DCA7E3B8-5CF0-48BC-BF5C-7DE527D34001}">
      <dgm:prSet/>
      <dgm:spPr/>
      <dgm:t>
        <a:bodyPr/>
        <a:lstStyle/>
        <a:p>
          <a:endParaRPr lang="ru-RU"/>
        </a:p>
      </dgm:t>
    </dgm:pt>
    <dgm:pt modelId="{CC6C0410-85E9-4365-8527-64FC0655C04F}">
      <dgm:prSet custT="1"/>
      <dgm:spPr>
        <a:solidFill>
          <a:srgbClr val="C0C9E4"/>
        </a:solidFill>
      </dgm:spPr>
      <dgm:t>
        <a:bodyPr/>
        <a:lstStyle/>
        <a:p>
          <a:r>
            <a:rPr lang="ru-RU" sz="2000" dirty="0" smtClean="0"/>
            <a:t>№ С-1 «Сведения о вводе в эксплуатацию зданий и сооружений»</a:t>
          </a:r>
          <a:endParaRPr lang="ru-RU" sz="2000" dirty="0"/>
        </a:p>
      </dgm:t>
    </dgm:pt>
    <dgm:pt modelId="{46A25A30-BCD7-4560-915B-E2F0C79BB63D}" type="parTrans" cxnId="{47391706-B7FD-4627-8D26-1CF21A27BFBF}">
      <dgm:prSet/>
      <dgm:spPr/>
      <dgm:t>
        <a:bodyPr/>
        <a:lstStyle/>
        <a:p>
          <a:endParaRPr lang="ru-RU"/>
        </a:p>
      </dgm:t>
    </dgm:pt>
    <dgm:pt modelId="{DB0365C4-0782-40EE-B573-236737E22C73}" type="sibTrans" cxnId="{47391706-B7FD-4627-8D26-1CF21A27BFBF}">
      <dgm:prSet/>
      <dgm:spPr/>
      <dgm:t>
        <a:bodyPr/>
        <a:lstStyle/>
        <a:p>
          <a:endParaRPr lang="ru-RU"/>
        </a:p>
      </dgm:t>
    </dgm:pt>
    <dgm:pt modelId="{6748EE9A-00E8-4E73-BE62-C7E26FE845BC}">
      <dgm:prSet custT="1"/>
      <dgm:spPr>
        <a:solidFill>
          <a:srgbClr val="C0C9E4"/>
        </a:solidFill>
      </dgm:spPr>
      <dgm:t>
        <a:bodyPr/>
        <a:lstStyle/>
        <a:p>
          <a:r>
            <a:rPr lang="ru-RU" sz="2000" dirty="0" smtClean="0"/>
            <a:t>№ 1-разрешение «Сведения о выданных разрешениях и уведомлениях на строительство и на ввод»</a:t>
          </a:r>
          <a:endParaRPr lang="ru-RU" sz="2000" dirty="0"/>
        </a:p>
      </dgm:t>
    </dgm:pt>
    <dgm:pt modelId="{A92AB3C4-F718-45F6-BFDD-D1E17A22A5DE}" type="parTrans" cxnId="{5FAC7A9F-FBEE-4DC5-9D02-45E4ACB46D66}">
      <dgm:prSet/>
      <dgm:spPr/>
      <dgm:t>
        <a:bodyPr/>
        <a:lstStyle/>
        <a:p>
          <a:endParaRPr lang="ru-RU"/>
        </a:p>
      </dgm:t>
    </dgm:pt>
    <dgm:pt modelId="{813C9C2B-8636-45ED-8C89-F01AC79EB1BA}" type="sibTrans" cxnId="{5FAC7A9F-FBEE-4DC5-9D02-45E4ACB46D66}">
      <dgm:prSet/>
      <dgm:spPr/>
      <dgm:t>
        <a:bodyPr/>
        <a:lstStyle/>
        <a:p>
          <a:endParaRPr lang="ru-RU"/>
        </a:p>
      </dgm:t>
    </dgm:pt>
    <dgm:pt modelId="{2FAFD144-ECC7-40B4-B4D8-44811CD59E19}" type="pres">
      <dgm:prSet presAssocID="{504E6B8E-D0B7-4818-A177-437FA6EEB3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7C85A-6B3D-438B-8EEA-7340D782FCAB}" type="pres">
      <dgm:prSet presAssocID="{CC6C0410-85E9-4365-8527-64FC0655C04F}" presName="parentLin" presStyleCnt="0"/>
      <dgm:spPr/>
    </dgm:pt>
    <dgm:pt modelId="{88D16D40-279B-489B-8E9E-16727185773C}" type="pres">
      <dgm:prSet presAssocID="{CC6C0410-85E9-4365-8527-64FC0655C04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064D70F-9FAF-43E7-8AF5-F35712AC22A1}" type="pres">
      <dgm:prSet presAssocID="{CC6C0410-85E9-4365-8527-64FC0655C04F}" presName="parentText" presStyleLbl="node1" presStyleIdx="0" presStyleCnt="3" custScaleX="109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1011C-1867-4855-81B9-4C38341BC1DF}" type="pres">
      <dgm:prSet presAssocID="{CC6C0410-85E9-4365-8527-64FC0655C04F}" presName="negativeSpace" presStyleCnt="0"/>
      <dgm:spPr/>
    </dgm:pt>
    <dgm:pt modelId="{2E39C975-8CF3-4F44-9C82-E28539BC15B8}" type="pres">
      <dgm:prSet presAssocID="{CC6C0410-85E9-4365-8527-64FC0655C04F}" presName="childText" presStyleLbl="conFgAcc1" presStyleIdx="0" presStyleCnt="3">
        <dgm:presLayoutVars>
          <dgm:bulletEnabled val="1"/>
        </dgm:presLayoutVars>
      </dgm:prSet>
      <dgm:spPr/>
    </dgm:pt>
    <dgm:pt modelId="{3776F9CE-13F4-469D-BEF0-8EECF56E3E6E}" type="pres">
      <dgm:prSet presAssocID="{DB0365C4-0782-40EE-B573-236737E22C73}" presName="spaceBetweenRectangles" presStyleCnt="0"/>
      <dgm:spPr/>
    </dgm:pt>
    <dgm:pt modelId="{132D46E0-8A02-4DEE-BB9A-E30DC6673373}" type="pres">
      <dgm:prSet presAssocID="{4EDEE1EA-05DF-4214-9E41-96FE0C023874}" presName="parentLin" presStyleCnt="0"/>
      <dgm:spPr/>
    </dgm:pt>
    <dgm:pt modelId="{39FA6AF7-E68E-44CA-9FC3-30BBEBC843EC}" type="pres">
      <dgm:prSet presAssocID="{4EDEE1EA-05DF-4214-9E41-96FE0C02387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AA98A43-C25D-4E5D-9508-18ACFC99AA6F}" type="pres">
      <dgm:prSet presAssocID="{4EDEE1EA-05DF-4214-9E41-96FE0C023874}" presName="parentText" presStyleLbl="node1" presStyleIdx="1" presStyleCnt="3" custScaleX="111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09AAB-792A-49BE-8A09-F62541344918}" type="pres">
      <dgm:prSet presAssocID="{4EDEE1EA-05DF-4214-9E41-96FE0C023874}" presName="negativeSpace" presStyleCnt="0"/>
      <dgm:spPr/>
    </dgm:pt>
    <dgm:pt modelId="{4A3CF29E-DF4C-40FF-980D-F9CFD7BAF557}" type="pres">
      <dgm:prSet presAssocID="{4EDEE1EA-05DF-4214-9E41-96FE0C023874}" presName="childText" presStyleLbl="conFgAcc1" presStyleIdx="1" presStyleCnt="3">
        <dgm:presLayoutVars>
          <dgm:bulletEnabled val="1"/>
        </dgm:presLayoutVars>
      </dgm:prSet>
      <dgm:spPr/>
    </dgm:pt>
    <dgm:pt modelId="{FD2D1883-B9DC-455F-B074-19174A1BCD0D}" type="pres">
      <dgm:prSet presAssocID="{4E7F1B9C-E156-4DA7-9811-BE81AA957AFD}" presName="spaceBetweenRectangles" presStyleCnt="0"/>
      <dgm:spPr/>
    </dgm:pt>
    <dgm:pt modelId="{8E798A25-3D45-464E-B8B7-6B739F68F035}" type="pres">
      <dgm:prSet presAssocID="{6748EE9A-00E8-4E73-BE62-C7E26FE845BC}" presName="parentLin" presStyleCnt="0"/>
      <dgm:spPr/>
    </dgm:pt>
    <dgm:pt modelId="{97C90F03-672C-4305-BA31-E7BF0930BCDB}" type="pres">
      <dgm:prSet presAssocID="{6748EE9A-00E8-4E73-BE62-C7E26FE845B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4D657CD-8FE9-4868-884C-03C9FAD1A97D}" type="pres">
      <dgm:prSet presAssocID="{6748EE9A-00E8-4E73-BE62-C7E26FE845BC}" presName="parentText" presStyleLbl="node1" presStyleIdx="2" presStyleCnt="3" custScaleX="111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6B634-5455-48F3-952C-C631AEFAE4AE}" type="pres">
      <dgm:prSet presAssocID="{6748EE9A-00E8-4E73-BE62-C7E26FE845BC}" presName="negativeSpace" presStyleCnt="0"/>
      <dgm:spPr/>
    </dgm:pt>
    <dgm:pt modelId="{D43EDA6C-94D8-4214-A04E-B4F5A5D7ED57}" type="pres">
      <dgm:prSet presAssocID="{6748EE9A-00E8-4E73-BE62-C7E26FE845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391706-B7FD-4627-8D26-1CF21A27BFBF}" srcId="{504E6B8E-D0B7-4818-A177-437FA6EEB3EF}" destId="{CC6C0410-85E9-4365-8527-64FC0655C04F}" srcOrd="0" destOrd="0" parTransId="{46A25A30-BCD7-4560-915B-E2F0C79BB63D}" sibTransId="{DB0365C4-0782-40EE-B573-236737E22C73}"/>
    <dgm:cxn modelId="{EE9D1BDD-D60A-4F55-936F-153F80A98E44}" type="presOf" srcId="{CC6C0410-85E9-4365-8527-64FC0655C04F}" destId="{88D16D40-279B-489B-8E9E-16727185773C}" srcOrd="0" destOrd="0" presId="urn:microsoft.com/office/officeart/2005/8/layout/list1"/>
    <dgm:cxn modelId="{6AF0151B-354E-43DE-A54B-5F8497C7199C}" type="presOf" srcId="{4EDEE1EA-05DF-4214-9E41-96FE0C023874}" destId="{4AA98A43-C25D-4E5D-9508-18ACFC99AA6F}" srcOrd="1" destOrd="0" presId="urn:microsoft.com/office/officeart/2005/8/layout/list1"/>
    <dgm:cxn modelId="{EE5E529C-6905-4DAA-96B1-94577BC8D432}" type="presOf" srcId="{4EDEE1EA-05DF-4214-9E41-96FE0C023874}" destId="{39FA6AF7-E68E-44CA-9FC3-30BBEBC843EC}" srcOrd="0" destOrd="0" presId="urn:microsoft.com/office/officeart/2005/8/layout/list1"/>
    <dgm:cxn modelId="{6A65C9D5-4A82-47A5-B134-72AE0DCE84F3}" type="presOf" srcId="{6748EE9A-00E8-4E73-BE62-C7E26FE845BC}" destId="{97C90F03-672C-4305-BA31-E7BF0930BCDB}" srcOrd="0" destOrd="0" presId="urn:microsoft.com/office/officeart/2005/8/layout/list1"/>
    <dgm:cxn modelId="{DCA7E3B8-5CF0-48BC-BF5C-7DE527D34001}" srcId="{504E6B8E-D0B7-4818-A177-437FA6EEB3EF}" destId="{4EDEE1EA-05DF-4214-9E41-96FE0C023874}" srcOrd="1" destOrd="0" parTransId="{54CA006D-3A31-44CA-AFDE-8F6C28BC17DD}" sibTransId="{4E7F1B9C-E156-4DA7-9811-BE81AA957AFD}"/>
    <dgm:cxn modelId="{5FAC7A9F-FBEE-4DC5-9D02-45E4ACB46D66}" srcId="{504E6B8E-D0B7-4818-A177-437FA6EEB3EF}" destId="{6748EE9A-00E8-4E73-BE62-C7E26FE845BC}" srcOrd="2" destOrd="0" parTransId="{A92AB3C4-F718-45F6-BFDD-D1E17A22A5DE}" sibTransId="{813C9C2B-8636-45ED-8C89-F01AC79EB1BA}"/>
    <dgm:cxn modelId="{5ADCE490-024E-426E-964D-87C03F3747A2}" type="presOf" srcId="{CC6C0410-85E9-4365-8527-64FC0655C04F}" destId="{F064D70F-9FAF-43E7-8AF5-F35712AC22A1}" srcOrd="1" destOrd="0" presId="urn:microsoft.com/office/officeart/2005/8/layout/list1"/>
    <dgm:cxn modelId="{0CC9A6F8-7D89-4486-9286-E759884F87EC}" type="presOf" srcId="{6748EE9A-00E8-4E73-BE62-C7E26FE845BC}" destId="{54D657CD-8FE9-4868-884C-03C9FAD1A97D}" srcOrd="1" destOrd="0" presId="urn:microsoft.com/office/officeart/2005/8/layout/list1"/>
    <dgm:cxn modelId="{7E6DFCA7-4361-4097-AE4B-7CD55E95AD75}" type="presOf" srcId="{504E6B8E-D0B7-4818-A177-437FA6EEB3EF}" destId="{2FAFD144-ECC7-40B4-B4D8-44811CD59E19}" srcOrd="0" destOrd="0" presId="urn:microsoft.com/office/officeart/2005/8/layout/list1"/>
    <dgm:cxn modelId="{E50E10F3-1E1A-4A30-B1E9-B5A971302E45}" type="presParOf" srcId="{2FAFD144-ECC7-40B4-B4D8-44811CD59E19}" destId="{49A7C85A-6B3D-438B-8EEA-7340D782FCAB}" srcOrd="0" destOrd="0" presId="urn:microsoft.com/office/officeart/2005/8/layout/list1"/>
    <dgm:cxn modelId="{D22985B8-B485-4EF5-84AA-F596C4E5FDF9}" type="presParOf" srcId="{49A7C85A-6B3D-438B-8EEA-7340D782FCAB}" destId="{88D16D40-279B-489B-8E9E-16727185773C}" srcOrd="0" destOrd="0" presId="urn:microsoft.com/office/officeart/2005/8/layout/list1"/>
    <dgm:cxn modelId="{57CF23DD-F4A4-4549-A40D-28EBA3D88FD7}" type="presParOf" srcId="{49A7C85A-6B3D-438B-8EEA-7340D782FCAB}" destId="{F064D70F-9FAF-43E7-8AF5-F35712AC22A1}" srcOrd="1" destOrd="0" presId="urn:microsoft.com/office/officeart/2005/8/layout/list1"/>
    <dgm:cxn modelId="{4579FFE1-DB8B-488A-AE31-6175A5E5EBCF}" type="presParOf" srcId="{2FAFD144-ECC7-40B4-B4D8-44811CD59E19}" destId="{99A1011C-1867-4855-81B9-4C38341BC1DF}" srcOrd="1" destOrd="0" presId="urn:microsoft.com/office/officeart/2005/8/layout/list1"/>
    <dgm:cxn modelId="{C1D0A22E-9CAB-4132-B9A3-D751C44B44AF}" type="presParOf" srcId="{2FAFD144-ECC7-40B4-B4D8-44811CD59E19}" destId="{2E39C975-8CF3-4F44-9C82-E28539BC15B8}" srcOrd="2" destOrd="0" presId="urn:microsoft.com/office/officeart/2005/8/layout/list1"/>
    <dgm:cxn modelId="{42DAA6A2-2661-463B-AEBB-47E726606C1D}" type="presParOf" srcId="{2FAFD144-ECC7-40B4-B4D8-44811CD59E19}" destId="{3776F9CE-13F4-469D-BEF0-8EECF56E3E6E}" srcOrd="3" destOrd="0" presId="urn:microsoft.com/office/officeart/2005/8/layout/list1"/>
    <dgm:cxn modelId="{29FEEEE7-8716-453A-89A4-C62AFDADF95F}" type="presParOf" srcId="{2FAFD144-ECC7-40B4-B4D8-44811CD59E19}" destId="{132D46E0-8A02-4DEE-BB9A-E30DC6673373}" srcOrd="4" destOrd="0" presId="urn:microsoft.com/office/officeart/2005/8/layout/list1"/>
    <dgm:cxn modelId="{84F45A74-74FB-4C93-A99E-C16B6B25D95F}" type="presParOf" srcId="{132D46E0-8A02-4DEE-BB9A-E30DC6673373}" destId="{39FA6AF7-E68E-44CA-9FC3-30BBEBC843EC}" srcOrd="0" destOrd="0" presId="urn:microsoft.com/office/officeart/2005/8/layout/list1"/>
    <dgm:cxn modelId="{A58A6D12-5E33-4FCD-A4D6-03C00E8D30AD}" type="presParOf" srcId="{132D46E0-8A02-4DEE-BB9A-E30DC6673373}" destId="{4AA98A43-C25D-4E5D-9508-18ACFC99AA6F}" srcOrd="1" destOrd="0" presId="urn:microsoft.com/office/officeart/2005/8/layout/list1"/>
    <dgm:cxn modelId="{1613E255-FE69-4B44-A90A-49654F4C6AA6}" type="presParOf" srcId="{2FAFD144-ECC7-40B4-B4D8-44811CD59E19}" destId="{E4009AAB-792A-49BE-8A09-F62541344918}" srcOrd="5" destOrd="0" presId="urn:microsoft.com/office/officeart/2005/8/layout/list1"/>
    <dgm:cxn modelId="{FD67FB94-8F7B-40E4-8F06-9B7BF1A88F7A}" type="presParOf" srcId="{2FAFD144-ECC7-40B4-B4D8-44811CD59E19}" destId="{4A3CF29E-DF4C-40FF-980D-F9CFD7BAF557}" srcOrd="6" destOrd="0" presId="urn:microsoft.com/office/officeart/2005/8/layout/list1"/>
    <dgm:cxn modelId="{E3E38857-F76E-4A63-9B1C-73031415D628}" type="presParOf" srcId="{2FAFD144-ECC7-40B4-B4D8-44811CD59E19}" destId="{FD2D1883-B9DC-455F-B074-19174A1BCD0D}" srcOrd="7" destOrd="0" presId="urn:microsoft.com/office/officeart/2005/8/layout/list1"/>
    <dgm:cxn modelId="{727C280B-2E2E-433F-B1F4-89242F7A5148}" type="presParOf" srcId="{2FAFD144-ECC7-40B4-B4D8-44811CD59E19}" destId="{8E798A25-3D45-464E-B8B7-6B739F68F035}" srcOrd="8" destOrd="0" presId="urn:microsoft.com/office/officeart/2005/8/layout/list1"/>
    <dgm:cxn modelId="{AB09D2DF-5D0E-451B-A903-F6395D1DE755}" type="presParOf" srcId="{8E798A25-3D45-464E-B8B7-6B739F68F035}" destId="{97C90F03-672C-4305-BA31-E7BF0930BCDB}" srcOrd="0" destOrd="0" presId="urn:microsoft.com/office/officeart/2005/8/layout/list1"/>
    <dgm:cxn modelId="{F4FF2301-F59D-4276-A885-95D65BAAC515}" type="presParOf" srcId="{8E798A25-3D45-464E-B8B7-6B739F68F035}" destId="{54D657CD-8FE9-4868-884C-03C9FAD1A97D}" srcOrd="1" destOrd="0" presId="urn:microsoft.com/office/officeart/2005/8/layout/list1"/>
    <dgm:cxn modelId="{B7299C75-9415-4401-AD90-337B4B61BA27}" type="presParOf" srcId="{2FAFD144-ECC7-40B4-B4D8-44811CD59E19}" destId="{4966B634-5455-48F3-952C-C631AEFAE4AE}" srcOrd="9" destOrd="0" presId="urn:microsoft.com/office/officeart/2005/8/layout/list1"/>
    <dgm:cxn modelId="{24275851-5272-4F80-BFD2-8EF766C31A5E}" type="presParOf" srcId="{2FAFD144-ECC7-40B4-B4D8-44811CD59E19}" destId="{D43EDA6C-94D8-4214-A04E-B4F5A5D7ED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9C975-8CF3-4F44-9C82-E28539BC15B8}">
      <dsp:nvSpPr>
        <dsp:cNvPr id="0" name=""/>
        <dsp:cNvSpPr/>
      </dsp:nvSpPr>
      <dsp:spPr>
        <a:xfrm>
          <a:off x="0" y="433800"/>
          <a:ext cx="696273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D70F-9FAF-43E7-8AF5-F35712AC22A1}">
      <dsp:nvSpPr>
        <dsp:cNvPr id="0" name=""/>
        <dsp:cNvSpPr/>
      </dsp:nvSpPr>
      <dsp:spPr>
        <a:xfrm>
          <a:off x="348136" y="5760"/>
          <a:ext cx="5348923" cy="856080"/>
        </a:xfrm>
        <a:prstGeom prst="roundRect">
          <a:avLst/>
        </a:prstGeom>
        <a:solidFill>
          <a:srgbClr val="C0C9E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222" tIns="0" rIns="1842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№ С-1 «Сведения о вводе в эксплуатацию зданий и сооружений»</a:t>
          </a:r>
          <a:endParaRPr lang="ru-RU" sz="2000" kern="1200" dirty="0"/>
        </a:p>
      </dsp:txBody>
      <dsp:txXfrm>
        <a:off x="389926" y="47550"/>
        <a:ext cx="5265343" cy="772500"/>
      </dsp:txXfrm>
    </dsp:sp>
    <dsp:sp modelId="{4A3CF29E-DF4C-40FF-980D-F9CFD7BAF557}">
      <dsp:nvSpPr>
        <dsp:cNvPr id="0" name=""/>
        <dsp:cNvSpPr/>
      </dsp:nvSpPr>
      <dsp:spPr>
        <a:xfrm>
          <a:off x="0" y="1749240"/>
          <a:ext cx="696273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98A43-C25D-4E5D-9508-18ACFC99AA6F}">
      <dsp:nvSpPr>
        <dsp:cNvPr id="0" name=""/>
        <dsp:cNvSpPr/>
      </dsp:nvSpPr>
      <dsp:spPr>
        <a:xfrm>
          <a:off x="348136" y="1321200"/>
          <a:ext cx="5420180" cy="856080"/>
        </a:xfrm>
        <a:prstGeom prst="roundRect">
          <a:avLst/>
        </a:prstGeom>
        <a:solidFill>
          <a:srgbClr val="C0C9E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222" tIns="0" rIns="1842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№ ИЖС «Сведения о построенных населением жилых домах»</a:t>
          </a:r>
          <a:endParaRPr lang="ru-RU" sz="2000" kern="1200" dirty="0"/>
        </a:p>
      </dsp:txBody>
      <dsp:txXfrm>
        <a:off x="389926" y="1362990"/>
        <a:ext cx="5336600" cy="772500"/>
      </dsp:txXfrm>
    </dsp:sp>
    <dsp:sp modelId="{D43EDA6C-94D8-4214-A04E-B4F5A5D7ED57}">
      <dsp:nvSpPr>
        <dsp:cNvPr id="0" name=""/>
        <dsp:cNvSpPr/>
      </dsp:nvSpPr>
      <dsp:spPr>
        <a:xfrm>
          <a:off x="0" y="3064680"/>
          <a:ext cx="696273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657CD-8FE9-4868-884C-03C9FAD1A97D}">
      <dsp:nvSpPr>
        <dsp:cNvPr id="0" name=""/>
        <dsp:cNvSpPr/>
      </dsp:nvSpPr>
      <dsp:spPr>
        <a:xfrm>
          <a:off x="348136" y="2636640"/>
          <a:ext cx="5410188" cy="856080"/>
        </a:xfrm>
        <a:prstGeom prst="roundRect">
          <a:avLst/>
        </a:prstGeom>
        <a:solidFill>
          <a:srgbClr val="C0C9E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222" tIns="0" rIns="1842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№ 1-разрешение «Сведения о выданных разрешениях и уведомлениях на строительство и на ввод»</a:t>
          </a:r>
          <a:endParaRPr lang="ru-RU" sz="2000" kern="1200" dirty="0"/>
        </a:p>
      </dsp:txBody>
      <dsp:txXfrm>
        <a:off x="389926" y="2678430"/>
        <a:ext cx="5326608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0.08408</cdr:x>
      <cdr:y>0.93082</cdr:y>
    </cdr:from>
    <cdr:to>
      <cdr:x>0.5233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13524" y="4141131"/>
          <a:ext cx="424981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Введено общей площади жилых помещений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0.52712</cdr:x>
      <cdr:y>0.94568</cdr:y>
    </cdr:from>
    <cdr:to>
      <cdr:x>0.58461</cdr:x>
      <cdr:y>0.99458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100307" y="4207225"/>
          <a:ext cx="556298" cy="2175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0.58577</cdr:x>
      <cdr:y>0.93082</cdr:y>
    </cdr:from>
    <cdr:to>
      <cdr:x>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67832" y="4141131"/>
          <a:ext cx="400798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Из них индивидуальными застройщиками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9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5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5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7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7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79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3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54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0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6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0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62575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899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7946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134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27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373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02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065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77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09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644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0480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490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2981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4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768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093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86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78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12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41314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2644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5484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0942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055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38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65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88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32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555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370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0350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271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795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35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9749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46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67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118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02657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098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7929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7143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2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8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5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39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799" dirty="0" smtClean="0"/>
            </a:lvl2pPr>
            <a:lvl3pPr>
              <a:defRPr lang="ru-RU" sz="1799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8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799" smtClean="0"/>
            </a:lvl2pPr>
            <a:lvl3pPr>
              <a:defRPr lang="ru-RU" sz="1799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696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1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5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00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234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584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317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5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2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5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7500" y="3772015"/>
            <a:ext cx="6958361" cy="954107"/>
          </a:xfrm>
        </p:spPr>
        <p:txBody>
          <a:bodyPr/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Порядок отражения ввода                     в эксплуатацию зданий и сооружений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646746" y="5398677"/>
            <a:ext cx="6088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Акатьева Наталья </a:t>
            </a:r>
            <a:r>
              <a:rPr lang="ru-RU" sz="1600" dirty="0" err="1" smtClean="0">
                <a:solidFill>
                  <a:prstClr val="black"/>
                </a:solidFill>
              </a:rPr>
              <a:t>Францевна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Главный специалист-эксперт Отдела статистики строительства, инвестиций и жилищно-коммунального хозяйства </a:t>
            </a:r>
            <a:r>
              <a:rPr lang="ru-RU" sz="1600" dirty="0" err="1" smtClean="0">
                <a:solidFill>
                  <a:prstClr val="black"/>
                </a:solidFill>
              </a:rPr>
              <a:t>Пермьстата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750522"/>
            <a:ext cx="12021048" cy="4991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Единая межведомственная информационно-статистическая система</a:t>
            </a:r>
          </a:p>
        </p:txBody>
      </p:sp>
      <p:sp>
        <p:nvSpPr>
          <p:cNvPr id="48" name="Номер слайда 1">
            <a:extLst>
              <a:ext uri="{FF2B5EF4-FFF2-40B4-BE49-F238E27FC236}">
                <a16:creationId xmlns=""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=""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=""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506B21B3-A588-4B87-A53E-8A8A7891F902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154F65C1-3047-4E0B-9823-9DF7D3DA41C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20BC837A-001D-4D6E-98A1-D4DB7B1ABA0E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8550" y="1249623"/>
            <a:ext cx="10038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Главная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страница /  Статистика / 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Официальная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статистика / 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Базы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данных /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ЕМИСС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12519" y="1876301"/>
            <a:ext cx="2458193" cy="11876"/>
          </a:xfrm>
          <a:prstGeom prst="line">
            <a:avLst/>
          </a:prstGeom>
          <a:ln w="1174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2519" y="2173184"/>
            <a:ext cx="2458193" cy="369332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ЕМИСС</a:t>
            </a:r>
            <a:endParaRPr lang="ru-RU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712518" y="3358738"/>
            <a:ext cx="2458193" cy="11876"/>
          </a:xfrm>
          <a:prstGeom prst="line">
            <a:avLst/>
          </a:prstGeom>
          <a:ln w="1174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12518" y="2727302"/>
            <a:ext cx="2458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Статистический регистр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3750" y="1803852"/>
            <a:ext cx="245819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ЕМИСС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833750" y="2320244"/>
            <a:ext cx="7864140" cy="646331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Единая межведомственная информационно-статистическая система</a:t>
            </a:r>
          </a:p>
          <a:p>
            <a:pPr algn="ctr"/>
            <a:r>
              <a:rPr lang="ru-RU" dirty="0" smtClean="0"/>
              <a:t>(ЕМИСС)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833750" y="3075446"/>
            <a:ext cx="7864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Содержит официальную статистическую информацию, формируемую субъектами официального статистического учета в рамках Федерального плана статистических работ. ЕМИСС создана и введена в эксплуатацию в соответствии с Постановлением Правительства РФ от 26 мая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г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№ 367.</a:t>
            </a:r>
          </a:p>
        </p:txBody>
      </p:sp>
    </p:spTree>
    <p:extLst>
      <p:ext uri="{BB962C8B-B14F-4D97-AF65-F5344CB8AC3E}">
        <p14:creationId xmlns:p14="http://schemas.microsoft.com/office/powerpoint/2010/main" val="30851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="" xmlns:a16="http://schemas.microsoft.com/office/drawing/2014/main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112724"/>
              </p:ext>
            </p:extLst>
          </p:nvPr>
        </p:nvGraphicFramePr>
        <p:xfrm>
          <a:off x="2949863" y="1442842"/>
          <a:ext cx="8902392" cy="444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5357" y="665626"/>
            <a:ext cx="7959569" cy="777216"/>
          </a:xfrm>
        </p:spPr>
        <p:txBody>
          <a:bodyPr/>
          <a:lstStyle/>
          <a:p>
            <a:r>
              <a:rPr lang="ru-RU" sz="2600" b="1" dirty="0" smtClean="0"/>
              <a:t>Жилищное строительство в Пермском крае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ТЫСЯЧ КВАДРАТНЫХ МЕТРОВ</a:t>
            </a:r>
            <a:endParaRPr lang="ru-RU" sz="16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3EC91913-085C-4197-B2A6-AC49706A6B08}"/>
              </a:ext>
            </a:extLst>
          </p:cNvPr>
          <p:cNvSpPr/>
          <p:nvPr/>
        </p:nvSpPr>
        <p:spPr>
          <a:xfrm>
            <a:off x="6825321" y="5215742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Текст 3">
            <a:extLst>
              <a:ext uri="{FF2B5EF4-FFF2-40B4-BE49-F238E27FC236}">
                <a16:creationId xmlns=""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74118" y="2753016"/>
            <a:ext cx="287759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00B050"/>
                </a:solidFill>
                <a:latin typeface="Arial Cyr" panose="020B0604020202020204" pitchFamily="34" charset="0"/>
              </a:rPr>
              <a:t>615,</a:t>
            </a:r>
            <a:r>
              <a:rPr lang="ru-RU" sz="3200" b="1" dirty="0" smtClean="0">
                <a:solidFill>
                  <a:srgbClr val="00B050"/>
                </a:solidFill>
                <a:latin typeface="Arial Cyr" panose="020B0604020202020204" pitchFamily="34" charset="0"/>
              </a:rPr>
              <a:t>1 </a:t>
            </a:r>
            <a:r>
              <a:rPr lang="ru-RU" sz="1400" b="1" dirty="0" smtClean="0">
                <a:solidFill>
                  <a:srgbClr val="00B050"/>
                </a:solidFill>
                <a:latin typeface="Arial Cyr" panose="020B0604020202020204" pitchFamily="34" charset="0"/>
              </a:rPr>
              <a:t>тыс. кв. м</a:t>
            </a:r>
            <a:endParaRPr lang="ru-RU" sz="1400" b="1" dirty="0">
              <a:solidFill>
                <a:srgbClr val="00B050"/>
              </a:solidFill>
              <a:latin typeface="Arial Cyr" panose="020B0604020202020204" pitchFamily="34" charset="0"/>
            </a:endParaRPr>
          </a:p>
        </p:txBody>
      </p:sp>
      <p:sp>
        <p:nvSpPr>
          <p:cNvPr id="50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1784958"/>
            <a:ext cx="2675745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600" b="1" dirty="0"/>
              <a:t>Показатели </a:t>
            </a:r>
            <a:r>
              <a:rPr lang="ru-RU" sz="1600" b="1" dirty="0" smtClean="0"/>
              <a:t>жилищного строительства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118" y="2156068"/>
            <a:ext cx="2004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6413" y="5797526"/>
            <a:ext cx="511831" cy="217583"/>
          </a:xfrm>
          <a:prstGeom prst="rect">
            <a:avLst/>
          </a:prstGeom>
          <a:solidFill>
            <a:srgbClr val="FFC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88245" y="5763531"/>
            <a:ext cx="36059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Введено общей площади жилых помещений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7216188" y="5902030"/>
            <a:ext cx="541176" cy="0"/>
          </a:xfrm>
          <a:prstGeom prst="line">
            <a:avLst/>
          </a:prstGeom>
          <a:ln w="28575">
            <a:solidFill>
              <a:srgbClr val="2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7835917" y="5763531"/>
            <a:ext cx="3434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индивидуальными застройщиками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3344" y="2360724"/>
            <a:ext cx="213351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3344" y="3596526"/>
            <a:ext cx="269370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3297292"/>
            <a:ext cx="287759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Введено жилья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Текст 3">
            <a:extLst>
              <a:ext uri="{FF2B5EF4-FFF2-40B4-BE49-F238E27FC236}">
                <a16:creationId xmlns=""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4147876"/>
            <a:ext cx="268405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00B050"/>
                </a:solidFill>
                <a:latin typeface="Arial Cyr" panose="020B0604020202020204" pitchFamily="34" charset="0"/>
              </a:rPr>
              <a:t>125,</a:t>
            </a:r>
            <a:r>
              <a:rPr lang="ru-RU" sz="3200" b="1" dirty="0" smtClean="0">
                <a:solidFill>
                  <a:srgbClr val="00B050"/>
                </a:solidFill>
                <a:latin typeface="Arial Cyr" panose="020B0604020202020204" pitchFamily="34" charset="0"/>
              </a:rPr>
              <a:t>1%</a:t>
            </a:r>
            <a:endParaRPr lang="ru-RU" sz="3200" b="1" dirty="0">
              <a:solidFill>
                <a:srgbClr val="00B050"/>
              </a:solidFill>
              <a:latin typeface="Arial Cyr" panose="020B0604020202020204" pitchFamily="34" charset="0"/>
            </a:endParaRPr>
          </a:p>
        </p:txBody>
      </p:sp>
      <p:pic>
        <p:nvPicPr>
          <p:cNvPr id="1026" name="Picture 2" descr="C:\Выступления, презентации и др\для инфографик\строительство и ЖКХ (иконки)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4" y="27917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7422966" y="5849778"/>
            <a:ext cx="127619" cy="104503"/>
          </a:xfrm>
          <a:prstGeom prst="rect">
            <a:avLst/>
          </a:prstGeom>
          <a:solidFill>
            <a:srgbClr val="2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373344" y="5105448"/>
            <a:ext cx="2693706" cy="1477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4858795"/>
            <a:ext cx="3116782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процентах к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январю –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июлю 2020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года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506B21B3-A588-4B87-A53E-8A8A7891F902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6" name="object 9">
              <a:extLst>
                <a:ext uri="{FF2B5EF4-FFF2-40B4-BE49-F238E27FC236}">
                  <a16:creationId xmlns="" xmlns:a16="http://schemas.microsoft.com/office/drawing/2014/main" id="{154F65C1-3047-4E0B-9823-9DF7D3DA41C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1">
              <a:extLst>
                <a:ext uri="{FF2B5EF4-FFF2-40B4-BE49-F238E27FC236}">
                  <a16:creationId xmlns="" xmlns:a16="http://schemas.microsoft.com/office/drawing/2014/main" id="{20BC837A-001D-4D6E-98A1-D4DB7B1ABA0E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33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568447" y="857630"/>
            <a:ext cx="10283808" cy="585211"/>
          </a:xfrm>
        </p:spPr>
        <p:txBody>
          <a:bodyPr/>
          <a:lstStyle/>
          <a:p>
            <a:r>
              <a:rPr lang="ru-RU" sz="2600" b="1" dirty="0" smtClean="0"/>
              <a:t>Динамика ввода в действие жилых домов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506B21B3-A588-4B87-A53E-8A8A7891F902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6" name="object 9">
              <a:extLst>
                <a:ext uri="{FF2B5EF4-FFF2-40B4-BE49-F238E27FC236}">
                  <a16:creationId xmlns="" xmlns:a16="http://schemas.microsoft.com/office/drawing/2014/main" id="{154F65C1-3047-4E0B-9823-9DF7D3DA41C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1">
              <a:extLst>
                <a:ext uri="{FF2B5EF4-FFF2-40B4-BE49-F238E27FC236}">
                  <a16:creationId xmlns="" xmlns:a16="http://schemas.microsoft.com/office/drawing/2014/main" id="{20BC837A-001D-4D6E-98A1-D4DB7B1ABA0E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22" name="Picture 2" descr="C:\Выступления, презентации и др\для инфографик\строительство и ЖКХ (иконки)\94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7" y="25282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6120"/>
              </p:ext>
            </p:extLst>
          </p:nvPr>
        </p:nvGraphicFramePr>
        <p:xfrm>
          <a:off x="1341910" y="2417837"/>
          <a:ext cx="10200906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365"/>
                <a:gridCol w="1448790"/>
                <a:gridCol w="1211283"/>
                <a:gridCol w="1140031"/>
                <a:gridCol w="1163782"/>
                <a:gridCol w="108065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Введено в действие жилых домов,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тыс. кв. м общей площади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1069,0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1101,1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1081,2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1172,8 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ru-RU" sz="16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1172,8 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% к предыдущему году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91,8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108,2 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103,6 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41910" y="3949397"/>
            <a:ext cx="10089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1)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Разработка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информации с учетом жилых домов, построенных населением на земельных участках, предназначенных для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ведения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садоводства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осуществляется с августа 2019 года.</a:t>
            </a:r>
          </a:p>
          <a:p>
            <a:r>
              <a:rPr lang="ru-RU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2)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 целях обеспечения сопоставимости с предыдущим периодом показатель рассчитан без учета жилых домов, построенных на земельных участках, предназначенных для ведения садоводства.</a:t>
            </a:r>
          </a:p>
          <a:p>
            <a:r>
              <a:rPr lang="ru-RU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3)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Относительный показатель рассчитан с учетом жилых домов, построенных на земельных участках, предназначенных для ведения садоводства.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22799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559569" y="538691"/>
            <a:ext cx="10283808" cy="9838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600" b="1" dirty="0" smtClean="0"/>
              <a:t>Ввод в действие жилых домов в Пермском крае </a:t>
            </a:r>
          </a:p>
          <a:p>
            <a:pPr>
              <a:spcBef>
                <a:spcPts val="0"/>
              </a:spcBef>
            </a:pPr>
            <a:r>
              <a:rPr lang="ru-RU" sz="2600" b="1" dirty="0" smtClean="0"/>
              <a:t>в 2016 – 2020 гг.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506B21B3-A588-4B87-A53E-8A8A7891F902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6" name="object 9">
              <a:extLst>
                <a:ext uri="{FF2B5EF4-FFF2-40B4-BE49-F238E27FC236}">
                  <a16:creationId xmlns="" xmlns:a16="http://schemas.microsoft.com/office/drawing/2014/main" id="{154F65C1-3047-4E0B-9823-9DF7D3DA41C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1">
              <a:extLst>
                <a:ext uri="{FF2B5EF4-FFF2-40B4-BE49-F238E27FC236}">
                  <a16:creationId xmlns="" xmlns:a16="http://schemas.microsoft.com/office/drawing/2014/main" id="{20BC837A-001D-4D6E-98A1-D4DB7B1ABA0E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565277"/>
              </p:ext>
            </p:extLst>
          </p:nvPr>
        </p:nvGraphicFramePr>
        <p:xfrm>
          <a:off x="1756062" y="1548478"/>
          <a:ext cx="9675821" cy="444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057755" y="5734782"/>
            <a:ext cx="511831" cy="217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6146" name="Picture 2" descr="C:\Выступления, презентации и др\для инфографик\строительство и ЖКХ (иконки)\дом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2" y="544660"/>
            <a:ext cx="117633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87924" y="786167"/>
            <a:ext cx="11266767" cy="5438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 smtClean="0"/>
              <a:t>Жилищное строительство в Российской Федерации</a:t>
            </a:r>
            <a:endParaRPr lang="ru-RU" b="1" spc="-70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BA12C1D3-D2AC-4AC1-A6E9-07D9D6488A20}"/>
              </a:ext>
            </a:extLst>
          </p:cNvPr>
          <p:cNvSpPr/>
          <p:nvPr/>
        </p:nvSpPr>
        <p:spPr>
          <a:xfrm>
            <a:off x="1040354" y="3716083"/>
            <a:ext cx="272429" cy="4888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xmlns="" id="{C7C88E02-E37F-442A-B6AE-8F16C332397F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1F497D"/>
                </a:solidFill>
                <a:ea typeface="Calibri"/>
                <a:cs typeface="Times New Roman"/>
              </a:rPr>
              <a:t>ПЕМЬСТАТ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E008992-9A88-4EF8-9C4F-8249971DAA60}"/>
              </a:ext>
            </a:extLst>
          </p:cNvPr>
          <p:cNvSpPr/>
          <p:nvPr/>
        </p:nvSpPr>
        <p:spPr>
          <a:xfrm>
            <a:off x="2268187" y="1347031"/>
            <a:ext cx="6602681" cy="145554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buClr>
                <a:srgbClr val="334286"/>
              </a:buClr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Указом Президента Российской Федерации от 7 мая 2018 г.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 «О национальных целях и стратегических задачах развития Российской Федерации на период до 2024 года» определено «Увеличение объема жилищного строительства не менее чем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120 млн квадратных метров в год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2A265733-4F4E-47D4-9008-559E5E95FB76}"/>
              </a:ext>
            </a:extLst>
          </p:cNvPr>
          <p:cNvCxnSpPr/>
          <p:nvPr/>
        </p:nvCxnSpPr>
        <p:spPr>
          <a:xfrm flipV="1">
            <a:off x="2408756" y="2931026"/>
            <a:ext cx="6462112" cy="889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268186" y="3360325"/>
            <a:ext cx="8241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«Объем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жилищного строительства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Ввод жилья в многоквартирных домах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Объем ввода жилья, построенного населением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87924" y="786167"/>
            <a:ext cx="11266767" cy="5438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 smtClean="0"/>
              <a:t>Ввод </a:t>
            </a:r>
            <a:r>
              <a:rPr lang="ru-RU" b="1" spc="-70" dirty="0"/>
              <a:t>жилья в многоквартирных </a:t>
            </a:r>
            <a:r>
              <a:rPr lang="ru-RU" b="1" spc="-70" dirty="0" smtClean="0"/>
              <a:t>домах</a:t>
            </a:r>
            <a:endParaRPr lang="ru-RU" b="1" spc="-70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BA12C1D3-D2AC-4AC1-A6E9-07D9D6488A20}"/>
              </a:ext>
            </a:extLst>
          </p:cNvPr>
          <p:cNvSpPr/>
          <p:nvPr/>
        </p:nvSpPr>
        <p:spPr>
          <a:xfrm>
            <a:off x="1040354" y="3716083"/>
            <a:ext cx="272429" cy="4888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xmlns="" id="{C7C88E02-E37F-442A-B6AE-8F16C332397F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1F497D"/>
                </a:solidFill>
                <a:ea typeface="Calibri"/>
                <a:cs typeface="Times New Roman"/>
              </a:rPr>
              <a:t>ПЕМЬСТАТ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E008992-9A88-4EF8-9C4F-8249971DAA60}"/>
              </a:ext>
            </a:extLst>
          </p:cNvPr>
          <p:cNvSpPr/>
          <p:nvPr/>
        </p:nvSpPr>
        <p:spPr>
          <a:xfrm>
            <a:off x="1733796" y="1852551"/>
            <a:ext cx="8288977" cy="384707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34286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расчета показателя осуществляется по формуле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334286"/>
              </a:buClr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34286"/>
              </a:buClr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34286"/>
              </a:buClr>
            </a:pP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Sмкд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Vжс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Sпн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34286"/>
              </a:buClr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где:</a:t>
            </a:r>
          </a:p>
          <a:p>
            <a:pPr algn="just">
              <a:buClr>
                <a:srgbClr val="334286"/>
              </a:buClr>
            </a:pP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just">
              <a:buClr>
                <a:srgbClr val="334286"/>
              </a:buClr>
            </a:pP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Sмкд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ввод жилья в многоквартирных домах, индивидуальных жилых домах, построенных юридическими лицами (организациями-застройщиками), общежитиях и жилые помещения в нежилых зданиях, млн кв. метров общей площади;</a:t>
            </a:r>
          </a:p>
          <a:p>
            <a:pPr algn="just">
              <a:buClr>
                <a:srgbClr val="334286"/>
              </a:buClr>
            </a:pPr>
            <a:endPara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just">
              <a:buClr>
                <a:srgbClr val="334286"/>
              </a:buClr>
            </a:pP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Vжс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объем жилищного строительства, млн кв. метров общей площади;</a:t>
            </a:r>
          </a:p>
          <a:p>
            <a:pPr algn="just">
              <a:buClr>
                <a:srgbClr val="334286"/>
              </a:buClr>
            </a:pPr>
            <a:endPara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just">
              <a:buClr>
                <a:srgbClr val="334286"/>
              </a:buClr>
            </a:pP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Sпн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ввод общей площади жилых домов, построенных населением, млн кв. метров общей площади.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A265733-4F4E-47D4-9008-559E5E95FB76}"/>
              </a:ext>
            </a:extLst>
          </p:cNvPr>
          <p:cNvCxnSpPr/>
          <p:nvPr/>
        </p:nvCxnSpPr>
        <p:spPr>
          <a:xfrm>
            <a:off x="2101932" y="2764771"/>
            <a:ext cx="7635834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3636766" y="2935601"/>
            <a:ext cx="4949094" cy="5438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 smtClean="0"/>
              <a:t>СПАСИБО ЗА ВНИМАНИЕ!</a:t>
            </a:r>
            <a:endParaRPr lang="ru-RU" b="1" spc="-70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BA12C1D3-D2AC-4AC1-A6E9-07D9D6488A20}"/>
              </a:ext>
            </a:extLst>
          </p:cNvPr>
          <p:cNvSpPr/>
          <p:nvPr/>
        </p:nvSpPr>
        <p:spPr>
          <a:xfrm>
            <a:off x="1040354" y="3716083"/>
            <a:ext cx="272429" cy="4888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xmlns="" id="{C7C88E02-E37F-442A-B6AE-8F16C332397F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1F497D"/>
                </a:solidFill>
                <a:ea typeface="Calibri"/>
                <a:cs typeface="Times New Roman"/>
              </a:rPr>
              <a:t>ПЕМЬСТАТ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894" y="5829392"/>
            <a:ext cx="694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59_kaps@gks.ru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2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0907" y="6314173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223" y="1400375"/>
            <a:ext cx="5006847" cy="3987800"/>
          </a:xfrm>
        </p:spPr>
        <p:txBody>
          <a:bodyPr anchor="ctr" anchorCtr="0"/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900" b="1" dirty="0" smtClean="0"/>
              <a:t>СВЕДЕНИЯ О ВВОДЕ       В ЭКСПЛУАТАЦИЮ                    ЗДАНИЙ И СООРУЖЕНИЙ</a:t>
            </a:r>
            <a:endParaRPr lang="ru-RU" sz="2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827066" y="76994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4577E3-77E7-0642-A0BE-22BE0A730F5D}"/>
              </a:ext>
            </a:extLst>
          </p:cNvPr>
          <p:cNvSpPr txBox="1"/>
          <p:nvPr/>
        </p:nvSpPr>
        <p:spPr>
          <a:xfrm>
            <a:off x="5809911" y="140037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809912" y="210754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CC2F8C-91BD-2042-BE4E-7A11BCA9C2AC}"/>
              </a:ext>
            </a:extLst>
          </p:cNvPr>
          <p:cNvSpPr txBox="1"/>
          <p:nvPr/>
        </p:nvSpPr>
        <p:spPr>
          <a:xfrm>
            <a:off x="5809913" y="2815428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EEAB0-F7B3-D44F-889A-34EB548FAF78}"/>
              </a:ext>
            </a:extLst>
          </p:cNvPr>
          <p:cNvSpPr txBox="1"/>
          <p:nvPr/>
        </p:nvSpPr>
        <p:spPr>
          <a:xfrm>
            <a:off x="5809908" y="422775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6582401" y="905366"/>
            <a:ext cx="504674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dirty="0"/>
              <a:t>источники формирования показателей о вводе в эксплуатацию зданий и сооружений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0254615-4211-1E48-AC2F-83E3F0881460}"/>
              </a:ext>
            </a:extLst>
          </p:cNvPr>
          <p:cNvSpPr/>
          <p:nvPr/>
        </p:nvSpPr>
        <p:spPr>
          <a:xfrm>
            <a:off x="6565243" y="1492708"/>
            <a:ext cx="5626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формы федерального статистического наблюдения №№ С-1, ИЖС, 1-разрешение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8CD7FF3-F4BA-904E-84C4-FEE8822C08EA}"/>
              </a:ext>
            </a:extLst>
          </p:cNvPr>
          <p:cNvSpPr/>
          <p:nvPr/>
        </p:nvSpPr>
        <p:spPr>
          <a:xfrm>
            <a:off x="6565243" y="2242963"/>
            <a:ext cx="542672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dirty="0"/>
              <a:t>формирование официальной статистической информации и сроки её предоставления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4C40D24-4194-E643-AEEF-5F4E10E87C3F}"/>
              </a:ext>
            </a:extLst>
          </p:cNvPr>
          <p:cNvSpPr/>
          <p:nvPr/>
        </p:nvSpPr>
        <p:spPr>
          <a:xfrm>
            <a:off x="6565251" y="2864672"/>
            <a:ext cx="542672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dirty="0"/>
              <a:t>размещение информации о строительной деятельности на официальном Интернет-портале Федеральной службы государственной статистики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AFEEAB0-F7B3-D44F-889A-34EB548FAF78}"/>
              </a:ext>
            </a:extLst>
          </p:cNvPr>
          <p:cNvSpPr txBox="1"/>
          <p:nvPr/>
        </p:nvSpPr>
        <p:spPr>
          <a:xfrm>
            <a:off x="5827067" y="352331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E744A9F-B8E3-F542-9EC8-0CBB88A1D915}"/>
              </a:ext>
            </a:extLst>
          </p:cNvPr>
          <p:cNvSpPr/>
          <p:nvPr/>
        </p:nvSpPr>
        <p:spPr>
          <a:xfrm>
            <a:off x="6565243" y="4276996"/>
            <a:ext cx="535549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жилищное строительство в Российской </a:t>
            </a:r>
            <a:r>
              <a:rPr lang="ru-RU" sz="1400" dirty="0" smtClean="0"/>
              <a:t>Федерации, основные показатели, характеризующие объемы жилищного строительства</a:t>
            </a:r>
            <a:endParaRPr lang="ru-RU" sz="14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4C40D24-4194-E643-AEEF-5F4E10E87C3F}"/>
              </a:ext>
            </a:extLst>
          </p:cNvPr>
          <p:cNvSpPr/>
          <p:nvPr/>
        </p:nvSpPr>
        <p:spPr>
          <a:xfrm>
            <a:off x="6565243" y="3744913"/>
            <a:ext cx="5355505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жилищное строительство в Пермском крае в 2021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xmlns="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xmlns="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xmlns="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xmlns="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18022"/>
            <a:ext cx="11249911" cy="920774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b="1" dirty="0" smtClean="0"/>
              <a:t>И</a:t>
            </a:r>
            <a:r>
              <a:rPr lang="en-US" b="1" dirty="0" smtClean="0"/>
              <a:t>c</a:t>
            </a:r>
            <a:r>
              <a:rPr lang="ru-RU" b="1" dirty="0" err="1" smtClean="0"/>
              <a:t>точники</a:t>
            </a:r>
            <a:r>
              <a:rPr lang="ru-RU" b="1" dirty="0" smtClean="0"/>
              <a:t> формирования показателей о вводе в эксплуатацию зданий и сооружений 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53DB7F0-935E-4E61-9BFA-6BF06748CFDD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xmlns="" id="{0BA75FA9-FCA1-446A-87E5-FB88A6D6DFAD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object 11">
              <a:extLst>
                <a:ext uri="{FF2B5EF4-FFF2-40B4-BE49-F238E27FC236}">
                  <a16:creationId xmlns:a16="http://schemas.microsoft.com/office/drawing/2014/main" xmlns="" id="{C3CC9518-07BE-467E-BBB1-9D239F129D82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77963465"/>
              </p:ext>
            </p:extLst>
          </p:nvPr>
        </p:nvGraphicFramePr>
        <p:xfrm>
          <a:off x="2478152" y="1957760"/>
          <a:ext cx="6962732" cy="380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36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xmlns="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xmlns="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xmlns="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xmlns="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550163"/>
            <a:ext cx="11659716" cy="9207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И</a:t>
            </a:r>
            <a:r>
              <a:rPr lang="ru-RU" b="1" dirty="0" smtClean="0"/>
              <a:t>нформационные потоки для формирования официальной статистической информации о вводе объектов в эксплуатацию</a:t>
            </a:r>
            <a:endParaRPr lang="ru-RU" b="1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53DB7F0-935E-4E61-9BFA-6BF06748CFDD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xmlns="" id="{0BA75FA9-FCA1-446A-87E5-FB88A6D6DFAD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object 11">
              <a:extLst>
                <a:ext uri="{FF2B5EF4-FFF2-40B4-BE49-F238E27FC236}">
                  <a16:creationId xmlns:a16="http://schemas.microsoft.com/office/drawing/2014/main" xmlns="" id="{C3CC9518-07BE-467E-BBB1-9D239F129D82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69474" y="4594974"/>
            <a:ext cx="4904510" cy="1736958"/>
          </a:xfrm>
          <a:prstGeom prst="ellipse">
            <a:avLst/>
          </a:prstGeom>
          <a:ln w="47625" cmpd="sng">
            <a:solidFill>
              <a:srgbClr val="33428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ВВОД В ЭКСПЛУАТАЦИЮ ЗДАНИЙ И СООРУЖЕНИЙ</a:t>
            </a:r>
            <a:endParaRPr lang="ru-RU" sz="2000" b="1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938152" y="3050607"/>
            <a:ext cx="3764478" cy="1105757"/>
          </a:xfrm>
          <a:prstGeom prst="flowChartAlternateProcess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Times New Roman"/>
              </a:rPr>
              <a:t>Форма № ИЖС </a:t>
            </a:r>
            <a:endParaRPr kumimoji="0" lang="ru-RU" b="0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Times New Roman"/>
              </a:rPr>
              <a:t>Объекты индивидуального жилищного строительства 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239490" y="1874854"/>
            <a:ext cx="3764478" cy="1105757"/>
          </a:xfrm>
          <a:prstGeom prst="flowChartAlternateProcess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Times New Roman"/>
              </a:rPr>
              <a:t>Форма № </a:t>
            </a:r>
            <a:r>
              <a:rPr kumimoji="0" lang="ru-RU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Times New Roman"/>
              </a:rPr>
              <a:t>С-1 </a:t>
            </a:r>
            <a:endParaRPr kumimoji="0" lang="ru-RU" b="0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Times New Roman"/>
              </a:rPr>
              <a:t>Объекты, построенные юридическими лицами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/>
              <a:cs typeface="Times New Roman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7453094" y="3050607"/>
            <a:ext cx="4338452" cy="1390393"/>
          </a:xfrm>
          <a:prstGeom prst="flowChartAlternateProcess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Times New Roman"/>
              </a:rPr>
              <a:t>Форма № </a:t>
            </a:r>
            <a:r>
              <a:rPr kumimoji="0" lang="ru-RU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Times New Roman"/>
              </a:rPr>
              <a:t>1-разрешение раздел 2 </a:t>
            </a:r>
            <a:endParaRPr kumimoji="0" lang="ru-RU" b="0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Times New Roman"/>
              </a:rPr>
              <a:t>Объекты, построенные физическими лицами и индивидуальными предпринимателями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/>
              <a:cs typeface="Times New Roman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41B95B67-41B6-42A2-9808-1D6DB6CDEAD8}"/>
              </a:ext>
            </a:extLst>
          </p:cNvPr>
          <p:cNvCxnSpPr>
            <a:cxnSpLocks/>
          </p:cNvCxnSpPr>
          <p:nvPr/>
        </p:nvCxnSpPr>
        <p:spPr>
          <a:xfrm flipV="1">
            <a:off x="1902012" y="3394896"/>
            <a:ext cx="1791214" cy="1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41B95B67-41B6-42A2-9808-1D6DB6CDEAD8}"/>
              </a:ext>
            </a:extLst>
          </p:cNvPr>
          <p:cNvCxnSpPr>
            <a:cxnSpLocks/>
          </p:cNvCxnSpPr>
          <p:nvPr/>
        </p:nvCxnSpPr>
        <p:spPr>
          <a:xfrm flipV="1">
            <a:off x="5226122" y="2205385"/>
            <a:ext cx="1791214" cy="1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1B95B67-41B6-42A2-9808-1D6DB6CDEAD8}"/>
              </a:ext>
            </a:extLst>
          </p:cNvPr>
          <p:cNvCxnSpPr>
            <a:cxnSpLocks/>
          </p:cNvCxnSpPr>
          <p:nvPr/>
        </p:nvCxnSpPr>
        <p:spPr>
          <a:xfrm flipV="1">
            <a:off x="7737450" y="3394894"/>
            <a:ext cx="3769740" cy="2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Штриховая стрелка вправо 9"/>
          <p:cNvSpPr/>
          <p:nvPr/>
        </p:nvSpPr>
        <p:spPr>
          <a:xfrm rot="3429576">
            <a:off x="4691085" y="4057196"/>
            <a:ext cx="835684" cy="173359"/>
          </a:xfrm>
          <a:prstGeom prst="stripedRightArrow">
            <a:avLst/>
          </a:prstGeom>
          <a:ln w="47625" cmpd="sng">
            <a:solidFill>
              <a:srgbClr val="33428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 smtClean="0"/>
          </a:p>
        </p:txBody>
      </p:sp>
      <p:sp>
        <p:nvSpPr>
          <p:cNvPr id="31" name="Штриховая стрелка вправо 30"/>
          <p:cNvSpPr/>
          <p:nvPr/>
        </p:nvSpPr>
        <p:spPr>
          <a:xfrm rot="7471078">
            <a:off x="6599493" y="4057196"/>
            <a:ext cx="835684" cy="173359"/>
          </a:xfrm>
          <a:prstGeom prst="stripedRightArrow">
            <a:avLst/>
          </a:prstGeom>
          <a:ln w="47625" cmpd="sng">
            <a:solidFill>
              <a:srgbClr val="33428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 smtClean="0"/>
          </a:p>
        </p:txBody>
      </p:sp>
      <p:sp>
        <p:nvSpPr>
          <p:cNvPr id="32" name="Штриховая стрелка вправо 31"/>
          <p:cNvSpPr/>
          <p:nvPr/>
        </p:nvSpPr>
        <p:spPr>
          <a:xfrm rot="5400000">
            <a:off x="5506373" y="3735012"/>
            <a:ext cx="1183202" cy="173359"/>
          </a:xfrm>
          <a:prstGeom prst="stripedRightArrow">
            <a:avLst/>
          </a:prstGeom>
          <a:ln w="47625" cmpd="sng">
            <a:solidFill>
              <a:srgbClr val="33428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251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99961" y="667413"/>
            <a:ext cx="9924855" cy="7704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 smtClean="0"/>
              <a:t>Форма № С-1 «Сведения о вводе в эксплуатацию                                                    зданий и сооружений»</a:t>
            </a:r>
            <a:endParaRPr lang="ru-RU" b="1" spc="-7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24F22E6-F04E-4D3C-9041-80E2ADEDC71F}"/>
              </a:ext>
            </a:extLst>
          </p:cNvPr>
          <p:cNvSpPr txBox="1"/>
          <p:nvPr/>
        </p:nvSpPr>
        <p:spPr>
          <a:xfrm>
            <a:off x="2351476" y="3031600"/>
            <a:ext cx="2564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E1002B"/>
                </a:solidFill>
                <a:cs typeface="Arial" panose="020B0604020202020204" pitchFamily="34" charset="0"/>
              </a:rPr>
              <a:t>Юридическое лицо (заказчик (застройщик) </a:t>
            </a:r>
            <a:endParaRPr lang="ru-RU" sz="1600" dirty="0">
              <a:solidFill>
                <a:srgbClr val="E1002B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6BFD8C1-F515-4684-BA0A-FD7097D5DAFD}"/>
              </a:ext>
            </a:extLst>
          </p:cNvPr>
          <p:cNvSpPr txBox="1"/>
          <p:nvPr/>
        </p:nvSpPr>
        <p:spPr>
          <a:xfrm>
            <a:off x="5402368" y="2119439"/>
            <a:ext cx="6789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Разрешение на ввод объекта в эксплуатацию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4C913F-6A7C-4CBA-8824-A7583E767503}"/>
              </a:ext>
            </a:extLst>
          </p:cNvPr>
          <p:cNvSpPr txBox="1"/>
          <p:nvPr/>
        </p:nvSpPr>
        <p:spPr>
          <a:xfrm>
            <a:off x="5402368" y="2982446"/>
            <a:ext cx="6295522" cy="6123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600" b="1" dirty="0">
                <a:solidFill>
                  <a:prstClr val="black"/>
                </a:solidFill>
              </a:rPr>
              <a:t>Уведомление о соответствии построенного или реконструированного объекта индивидуального жилищного строительства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2EB63C4-778E-45C4-AAE7-782BFAC9E212}"/>
              </a:ext>
            </a:extLst>
          </p:cNvPr>
          <p:cNvSpPr txBox="1"/>
          <p:nvPr/>
        </p:nvSpPr>
        <p:spPr>
          <a:xfrm>
            <a:off x="5402368" y="4047790"/>
            <a:ext cx="5951693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tx1"/>
                </a:solidFill>
                <a:latin typeface="+mn-lt"/>
                <a:cs typeface="+mn-cs"/>
              </a:rPr>
              <a:t>Объекты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  <a:latin typeface="+mn-lt"/>
                <a:cs typeface="+mn-cs"/>
              </a:rPr>
              <a:t>на строительство которых не требуется выдача разрешения в соответствии с пунктами 4.2, 4.4, 4.5, 5 части 17 статьи 51 Градостроительного кодекса Российской Федерации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2A265733-4F4E-47D4-9008-559E5E95FB76}"/>
              </a:ext>
            </a:extLst>
          </p:cNvPr>
          <p:cNvCxnSpPr/>
          <p:nvPr/>
        </p:nvCxnSpPr>
        <p:spPr>
          <a:xfrm flipV="1">
            <a:off x="5414118" y="2552995"/>
            <a:ext cx="5499305" cy="889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B40922AA-7E3F-4E64-88A6-412A894D893C}"/>
              </a:ext>
            </a:extLst>
          </p:cNvPr>
          <p:cNvCxnSpPr/>
          <p:nvPr/>
        </p:nvCxnSpPr>
        <p:spPr>
          <a:xfrm flipV="1">
            <a:off x="5402368" y="3716083"/>
            <a:ext cx="5511055" cy="30179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BA12C1D3-D2AC-4AC1-A6E9-07D9D6488A20}"/>
              </a:ext>
            </a:extLst>
          </p:cNvPr>
          <p:cNvSpPr/>
          <p:nvPr/>
        </p:nvSpPr>
        <p:spPr>
          <a:xfrm>
            <a:off x="1040354" y="3716083"/>
            <a:ext cx="272429" cy="4888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xmlns="" id="{C7C88E02-E37F-442A-B6AE-8F16C332397F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1F497D"/>
                </a:solidFill>
                <a:ea typeface="Calibri"/>
                <a:cs typeface="Times New Roman"/>
              </a:rPr>
              <a:t>ПЕМЬСТАТ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Выступления, презентации и др\для инфографик\строительство и ЖКХ (иконки)\дома\6965981_stock-vector-tower-crane---vector-icon-isol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6" y="223992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87924" y="786166"/>
            <a:ext cx="10851131" cy="7704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 smtClean="0"/>
              <a:t>Форма № ИЖС «Сведения о построенных населением                       жилых домах»</a:t>
            </a:r>
            <a:endParaRPr lang="ru-RU" b="1" spc="-7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24F22E6-F04E-4D3C-9041-80E2ADEDC71F}"/>
              </a:ext>
            </a:extLst>
          </p:cNvPr>
          <p:cNvSpPr txBox="1"/>
          <p:nvPr/>
        </p:nvSpPr>
        <p:spPr>
          <a:xfrm>
            <a:off x="2173185" y="2863182"/>
            <a:ext cx="2945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E1002B"/>
                </a:solidFill>
                <a:cs typeface="Arial" panose="020B0604020202020204" pitchFamily="34" charset="0"/>
              </a:rPr>
              <a:t>Объекты индивидуального жилищного строительства </a:t>
            </a:r>
            <a:endParaRPr lang="ru-RU" sz="1600" dirty="0">
              <a:solidFill>
                <a:srgbClr val="E1002B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6BFD8C1-F515-4684-BA0A-FD7097D5DAFD}"/>
              </a:ext>
            </a:extLst>
          </p:cNvPr>
          <p:cNvSpPr txBox="1"/>
          <p:nvPr/>
        </p:nvSpPr>
        <p:spPr>
          <a:xfrm>
            <a:off x="5402368" y="2119439"/>
            <a:ext cx="6789632" cy="56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600" b="1" dirty="0">
                <a:solidFill>
                  <a:prstClr val="black"/>
                </a:solidFill>
              </a:rPr>
              <a:t>Уведомление о соответствии построенного или реконструированного объекта индивидуального жилищного строительства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4C913F-6A7C-4CBA-8824-A7583E767503}"/>
              </a:ext>
            </a:extLst>
          </p:cNvPr>
          <p:cNvSpPr txBox="1"/>
          <p:nvPr/>
        </p:nvSpPr>
        <p:spPr>
          <a:xfrm>
            <a:off x="5402368" y="2864922"/>
            <a:ext cx="6295522" cy="14459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 smtClean="0">
                <a:solidFill>
                  <a:schemeClr val="tx1"/>
                </a:solidFill>
                <a:latin typeface="+mn-lt"/>
                <a:cs typeface="+mn-cs"/>
              </a:rPr>
              <a:t>До </a:t>
            </a:r>
            <a:r>
              <a:rPr lang="ru-RU" sz="1600" b="1" dirty="0">
                <a:solidFill>
                  <a:schemeClr val="tx1"/>
                </a:solidFill>
                <a:latin typeface="+mn-lt"/>
                <a:cs typeface="+mn-cs"/>
              </a:rPr>
              <a:t>1 марта 2026 года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cs typeface="+mn-cs"/>
              </a:rPr>
              <a:t>- </a:t>
            </a:r>
            <a:r>
              <a:rPr lang="ru-RU" sz="1600" b="1" dirty="0">
                <a:solidFill>
                  <a:schemeClr val="tx1"/>
                </a:solidFill>
                <a:latin typeface="+mn-lt"/>
                <a:cs typeface="+mn-cs"/>
              </a:rPr>
              <a:t>упрощенный порядок оформления жилых домов, расположенных на земельных участках, предназначенных для ведения гражданами садоводства, а также допускается кадастровый учет жилых домов, расположенных на земельных участках для индивидуального жилищного строительства или ведения личного подсобного хозяйства в границах населенного пункта, без направления соответствующего уведомления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2EB63C4-778E-45C4-AAE7-782BFAC9E212}"/>
              </a:ext>
            </a:extLst>
          </p:cNvPr>
          <p:cNvSpPr txBox="1"/>
          <p:nvPr/>
        </p:nvSpPr>
        <p:spPr>
          <a:xfrm>
            <a:off x="5402368" y="4525426"/>
            <a:ext cx="5951693" cy="7790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 smtClean="0">
                <a:solidFill>
                  <a:schemeClr val="tx1"/>
                </a:solidFill>
                <a:latin typeface="+mn-lt"/>
                <a:cs typeface="+mn-cs"/>
              </a:rPr>
              <a:t>Начиная </a:t>
            </a:r>
            <a:r>
              <a:rPr lang="ru-RU" sz="1600" b="1" dirty="0">
                <a:solidFill>
                  <a:schemeClr val="tx1"/>
                </a:solidFill>
                <a:latin typeface="+mn-lt"/>
                <a:cs typeface="+mn-cs"/>
              </a:rPr>
              <a:t>с отчета за август 2019 года, в форму № ИЖС включен раздел «Построено жилых домов на земельных участках, предназначенных для ведения садоводства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cs typeface="+mn-cs"/>
              </a:rPr>
              <a:t>»</a:t>
            </a:r>
            <a:endParaRPr lang="ru-RU" sz="16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2A265733-4F4E-47D4-9008-559E5E95FB76}"/>
              </a:ext>
            </a:extLst>
          </p:cNvPr>
          <p:cNvCxnSpPr/>
          <p:nvPr/>
        </p:nvCxnSpPr>
        <p:spPr>
          <a:xfrm flipV="1">
            <a:off x="5389462" y="2681644"/>
            <a:ext cx="6140573" cy="889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B40922AA-7E3F-4E64-88A6-412A894D893C}"/>
              </a:ext>
            </a:extLst>
          </p:cNvPr>
          <p:cNvCxnSpPr/>
          <p:nvPr/>
        </p:nvCxnSpPr>
        <p:spPr>
          <a:xfrm flipV="1">
            <a:off x="5389462" y="4309690"/>
            <a:ext cx="6165229" cy="30178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BA12C1D3-D2AC-4AC1-A6E9-07D9D6488A20}"/>
              </a:ext>
            </a:extLst>
          </p:cNvPr>
          <p:cNvSpPr/>
          <p:nvPr/>
        </p:nvSpPr>
        <p:spPr>
          <a:xfrm>
            <a:off x="1040354" y="3716083"/>
            <a:ext cx="272429" cy="4888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xmlns="" id="{C7C88E02-E37F-442A-B6AE-8F16C332397F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1F497D"/>
                </a:solidFill>
                <a:ea typeface="Calibri"/>
                <a:cs typeface="Times New Roman"/>
              </a:rPr>
              <a:t>ПЕМЬСТАТ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" name="Picture 2" descr="C:\Выступления, презентации и др\для инфографик\строительство и ЖКХ (иконки)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6" y="2457993"/>
            <a:ext cx="1526834" cy="15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87924" y="786166"/>
            <a:ext cx="10851131" cy="81700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 smtClean="0"/>
              <a:t>Форма № 1-разрешние «Сведения о выданных разрешениях и уведомлениях на строительство и на ввод»</a:t>
            </a:r>
            <a:endParaRPr lang="ru-RU" b="1" spc="-70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BA12C1D3-D2AC-4AC1-A6E9-07D9D6488A20}"/>
              </a:ext>
            </a:extLst>
          </p:cNvPr>
          <p:cNvSpPr/>
          <p:nvPr/>
        </p:nvSpPr>
        <p:spPr>
          <a:xfrm>
            <a:off x="1040354" y="3716083"/>
            <a:ext cx="272429" cy="4888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xmlns="" id="{C7C88E02-E37F-442A-B6AE-8F16C332397F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1F497D"/>
                </a:solidFill>
                <a:ea typeface="Calibri"/>
                <a:cs typeface="Times New Roman"/>
              </a:rPr>
              <a:t>ПЕМЬСТАТ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405" y="3253839"/>
            <a:ext cx="95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05" y="1679908"/>
            <a:ext cx="101536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9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87924" y="786166"/>
            <a:ext cx="11266767" cy="7704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Формирование сводных итогов о вводе в эксплуатацию зданий и сооружений по полному кругу хозяйствующих субъектов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6BFD8C1-F515-4684-BA0A-FD7097D5DAFD}"/>
              </a:ext>
            </a:extLst>
          </p:cNvPr>
          <p:cNvSpPr txBox="1"/>
          <p:nvPr/>
        </p:nvSpPr>
        <p:spPr>
          <a:xfrm>
            <a:off x="2007552" y="1892708"/>
            <a:ext cx="9250256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ru-RU" sz="1600" b="1" dirty="0" smtClean="0">
                <a:solidFill>
                  <a:prstClr val="black"/>
                </a:solidFill>
              </a:rPr>
              <a:t>Ввод </a:t>
            </a:r>
            <a:r>
              <a:rPr lang="ru-RU" sz="1600" b="1" dirty="0">
                <a:solidFill>
                  <a:prstClr val="black"/>
                </a:solidFill>
              </a:rPr>
              <a:t>в действие жилых домов по субъектам РФ, индивидуальное жилищное строительство, осуществляемое население</a:t>
            </a:r>
            <a:r>
              <a:rPr lang="ru-RU" sz="1600" dirty="0" smtClean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ts val="1400"/>
              </a:lnSpc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ежегодно </a:t>
            </a:r>
            <a:r>
              <a:rPr lang="ru-RU" sz="1600" dirty="0">
                <a:solidFill>
                  <a:prstClr val="black"/>
                </a:solidFill>
              </a:rPr>
              <a:t>28 марта;</a:t>
            </a:r>
          </a:p>
          <a:p>
            <a:pPr lvl="0">
              <a:lnSpc>
                <a:spcPts val="1400"/>
              </a:lnSpc>
            </a:pPr>
            <a:r>
              <a:rPr lang="ru-RU" sz="1600" dirty="0">
                <a:solidFill>
                  <a:prstClr val="black"/>
                </a:solidFill>
              </a:rPr>
              <a:t>ежеквартально на 18-й рабочий день после отчетного периода;</a:t>
            </a:r>
          </a:p>
          <a:p>
            <a:pPr lvl="0">
              <a:lnSpc>
                <a:spcPts val="14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ежемесячно 14-го </a:t>
            </a:r>
            <a:r>
              <a:rPr lang="ru-RU" sz="1600" dirty="0">
                <a:solidFill>
                  <a:prstClr val="black"/>
                </a:solidFill>
              </a:rPr>
              <a:t>числа месяца, следующего за отчетным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4C913F-6A7C-4CBA-8824-A7583E767503}"/>
              </a:ext>
            </a:extLst>
          </p:cNvPr>
          <p:cNvSpPr txBox="1"/>
          <p:nvPr/>
        </p:nvSpPr>
        <p:spPr>
          <a:xfrm>
            <a:off x="2007552" y="3272371"/>
            <a:ext cx="7029570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cs typeface="+mn-cs"/>
              </a:rPr>
              <a:t>Ввод </a:t>
            </a:r>
            <a:r>
              <a:rPr lang="ru-RU" sz="1600" b="1" dirty="0">
                <a:solidFill>
                  <a:schemeClr val="tx1"/>
                </a:solidFill>
                <a:latin typeface="+mn-lt"/>
                <a:cs typeface="+mn-cs"/>
              </a:rPr>
              <a:t>в эксплуатацию зданий жилого и нежилого назначения: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ежегодно последняя неделя марта;</a:t>
            </a:r>
          </a:p>
          <a:p>
            <a:pPr>
              <a:lnSpc>
                <a:spcPts val="1400"/>
              </a:lnSpc>
            </a:pP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ежеквартально на 19-23-й рабочий день после отчетного периода;</a:t>
            </a:r>
          </a:p>
          <a:p>
            <a:pPr>
              <a:lnSpc>
                <a:spcPts val="1400"/>
              </a:lnSpc>
            </a:pPr>
            <a:r>
              <a:rPr lang="ru-RU" sz="1600" dirty="0" smtClean="0">
                <a:solidFill>
                  <a:schemeClr val="tx1"/>
                </a:solidFill>
                <a:latin typeface="+mn-lt"/>
                <a:cs typeface="+mn-cs"/>
              </a:rPr>
              <a:t>ежемесячно 14-го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числа месяца, следующего за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+mn-cs"/>
              </a:rPr>
              <a:t>отчетным</a:t>
            </a:r>
            <a:endParaRPr lang="ru-RU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2EB63C4-778E-45C4-AAE7-782BFAC9E212}"/>
              </a:ext>
            </a:extLst>
          </p:cNvPr>
          <p:cNvSpPr txBox="1"/>
          <p:nvPr/>
        </p:nvSpPr>
        <p:spPr>
          <a:xfrm>
            <a:off x="2007552" y="4778950"/>
            <a:ext cx="8098349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cs typeface="+mn-cs"/>
              </a:rPr>
              <a:t>Ввод </a:t>
            </a:r>
            <a:r>
              <a:rPr lang="ru-RU" sz="1600" b="1" dirty="0">
                <a:solidFill>
                  <a:schemeClr val="tx1"/>
                </a:solidFill>
                <a:latin typeface="+mn-lt"/>
                <a:cs typeface="+mn-cs"/>
              </a:rPr>
              <a:t>в действие производственных объектов капитального строительства и производственных мощностей, объектов социальной сферы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: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ежегодно последняя неделя марта;</a:t>
            </a:r>
          </a:p>
          <a:p>
            <a:pPr>
              <a:lnSpc>
                <a:spcPts val="1400"/>
              </a:lnSpc>
            </a:pP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ежеквартально на 19-23-й рабочий день после отчетного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+mn-cs"/>
              </a:rPr>
              <a:t>периода</a:t>
            </a:r>
            <a:endParaRPr lang="ru-RU" sz="16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BA12C1D3-D2AC-4AC1-A6E9-07D9D6488A20}"/>
              </a:ext>
            </a:extLst>
          </p:cNvPr>
          <p:cNvSpPr/>
          <p:nvPr/>
        </p:nvSpPr>
        <p:spPr>
          <a:xfrm>
            <a:off x="1040354" y="3716083"/>
            <a:ext cx="272429" cy="4888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xmlns="" id="{C7C88E02-E37F-442A-B6AE-8F16C332397F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1F497D"/>
                </a:solidFill>
                <a:ea typeface="Calibri"/>
                <a:cs typeface="Times New Roman"/>
              </a:rPr>
              <a:t>ПЕМЬСТАТ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-29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5" y="1828648"/>
            <a:ext cx="941986" cy="114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1" y="4626745"/>
            <a:ext cx="816265" cy="119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6" y="3054905"/>
            <a:ext cx="905657" cy="132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8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750522"/>
            <a:ext cx="12021048" cy="4991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 smtClean="0"/>
              <a:t>Размещение информации на интернет-портале Росстата</a:t>
            </a:r>
            <a:endParaRPr lang="ru-RU" b="1" spc="-70" dirty="0"/>
          </a:p>
        </p:txBody>
      </p:sp>
      <p:sp>
        <p:nvSpPr>
          <p:cNvPr id="48" name="Номер слайда 1">
            <a:extLst>
              <a:ext uri="{FF2B5EF4-FFF2-40B4-BE49-F238E27FC236}">
                <a16:creationId xmlns=""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=""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=""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914CA42-C3B2-4C48-88E3-C2FFD95653C5}"/>
              </a:ext>
            </a:extLst>
          </p:cNvPr>
          <p:cNvSpPr/>
          <p:nvPr/>
        </p:nvSpPr>
        <p:spPr>
          <a:xfrm>
            <a:off x="388067" y="1348967"/>
            <a:ext cx="3886945" cy="461665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https://rosstat.gov.ru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FF28569-CA3B-46DB-815A-B44DDA444AAE}"/>
              </a:ext>
            </a:extLst>
          </p:cNvPr>
          <p:cNvSpPr/>
          <p:nvPr/>
        </p:nvSpPr>
        <p:spPr>
          <a:xfrm>
            <a:off x="644250" y="2071842"/>
            <a:ext cx="2632646" cy="451656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Arial" panose="020B0604020202020204" pitchFamily="34" charset="0"/>
              </a:rPr>
              <a:t>Статистика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270303A-6389-4BB5-934B-C8D1FAB31E3A}"/>
              </a:ext>
            </a:extLst>
          </p:cNvPr>
          <p:cNvSpPr/>
          <p:nvPr/>
        </p:nvSpPr>
        <p:spPr>
          <a:xfrm>
            <a:off x="644250" y="2803642"/>
            <a:ext cx="2632646" cy="504056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Официальная статистика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000867A-4CF3-4EE8-990E-6B2DECC81C0D}"/>
              </a:ext>
            </a:extLst>
          </p:cNvPr>
          <p:cNvSpPr/>
          <p:nvPr/>
        </p:nvSpPr>
        <p:spPr>
          <a:xfrm>
            <a:off x="644250" y="3610517"/>
            <a:ext cx="2632646" cy="432048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2E3B02E9-C0B4-4923-AE18-D24CAC4BC116}"/>
              </a:ext>
            </a:extLst>
          </p:cNvPr>
          <p:cNvSpPr/>
          <p:nvPr/>
        </p:nvSpPr>
        <p:spPr>
          <a:xfrm>
            <a:off x="644247" y="4315457"/>
            <a:ext cx="2632646" cy="432048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Строительство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328D1B7-5888-472D-B071-6912ACC6E718}"/>
              </a:ext>
            </a:extLst>
          </p:cNvPr>
          <p:cNvSpPr/>
          <p:nvPr/>
        </p:nvSpPr>
        <p:spPr>
          <a:xfrm>
            <a:off x="3740727" y="2295401"/>
            <a:ext cx="2900754" cy="2020056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Ввод в действие зданий, сооружений, отдельных производственных мощностей, жилых домов, объектов социально-культурного назначения 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E008992-9A88-4EF8-9C4F-8249971DAA60}"/>
              </a:ext>
            </a:extLst>
          </p:cNvPr>
          <p:cNvSpPr/>
          <p:nvPr/>
        </p:nvSpPr>
        <p:spPr>
          <a:xfrm>
            <a:off x="7255823" y="1946405"/>
            <a:ext cx="4442067" cy="2369052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действие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зданий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в действие отдельных производственных мощностей и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Жилищное строительство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действие объектов социально-культурного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сооружения, находящ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иеся в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незавершенном строительстве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BF275A24-6E96-49BF-A142-39C858DC9898}"/>
              </a:ext>
            </a:extLst>
          </p:cNvPr>
          <p:cNvSpPr/>
          <p:nvPr/>
        </p:nvSpPr>
        <p:spPr>
          <a:xfrm>
            <a:off x="7255823" y="4747505"/>
            <a:ext cx="4442066" cy="83862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информация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публикации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1960573" y="1825509"/>
            <a:ext cx="1" cy="246333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5AECB0F6-48BE-4512-AF50-8CBC10488EE5}"/>
              </a:ext>
            </a:extLst>
          </p:cNvPr>
          <p:cNvSpPr/>
          <p:nvPr/>
        </p:nvSpPr>
        <p:spPr>
          <a:xfrm>
            <a:off x="3740727" y="4747505"/>
            <a:ext cx="2900754" cy="469577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Информация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506B21B3-A588-4B87-A53E-8A8A7891F902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154F65C1-3047-4E0B-9823-9DF7D3DA41C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20BC837A-001D-4D6E-98A1-D4DB7B1ABA0E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1960572" y="2554387"/>
            <a:ext cx="1" cy="246333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1960575" y="3344810"/>
            <a:ext cx="1" cy="246333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1960574" y="4069124"/>
            <a:ext cx="1" cy="246333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3360298" y="4744880"/>
            <a:ext cx="297025" cy="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3360297" y="4315457"/>
            <a:ext cx="297025" cy="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6790287" y="3344810"/>
            <a:ext cx="297025" cy="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6790286" y="4982293"/>
            <a:ext cx="297025" cy="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2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47625" cmpd="sng">
          <a:solidFill>
            <a:srgbClr val="334286"/>
          </a:solidFill>
        </a:ln>
      </a:spPr>
      <a:bodyPr rtlCol="0" anchor="ctr"/>
      <a:lstStyle>
        <a:defPPr algn="ctr">
          <a:defRPr sz="2000" b="1" dirty="0" smtClean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10081</TotalTime>
  <Words>1064</Words>
  <Application>Microsoft Office PowerPoint</Application>
  <PresentationFormat>Произвольный</PresentationFormat>
  <Paragraphs>193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3_Тема Office</vt:lpstr>
      <vt:lpstr>2_Тема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Акатьева Наталья Францевна</cp:lastModifiedBy>
  <cp:revision>404</cp:revision>
  <cp:lastPrinted>2021-06-22T13:45:12Z</cp:lastPrinted>
  <dcterms:created xsi:type="dcterms:W3CDTF">2020-03-31T09:31:17Z</dcterms:created>
  <dcterms:modified xsi:type="dcterms:W3CDTF">2021-08-23T11:28:00Z</dcterms:modified>
</cp:coreProperties>
</file>